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9"/>
  </p:notesMasterIdLst>
  <p:handoutMasterIdLst>
    <p:handoutMasterId r:id="rId30"/>
  </p:handoutMasterIdLst>
  <p:sldIdLst>
    <p:sldId id="256" r:id="rId2"/>
    <p:sldId id="378" r:id="rId3"/>
    <p:sldId id="498" r:id="rId4"/>
    <p:sldId id="417" r:id="rId5"/>
    <p:sldId id="447" r:id="rId6"/>
    <p:sldId id="505" r:id="rId7"/>
    <p:sldId id="384" r:id="rId8"/>
    <p:sldId id="500" r:id="rId9"/>
    <p:sldId id="499" r:id="rId10"/>
    <p:sldId id="501" r:id="rId11"/>
    <p:sldId id="514" r:id="rId12"/>
    <p:sldId id="515" r:id="rId13"/>
    <p:sldId id="516" r:id="rId14"/>
    <p:sldId id="518" r:id="rId15"/>
    <p:sldId id="502" r:id="rId16"/>
    <p:sldId id="504" r:id="rId17"/>
    <p:sldId id="506" r:id="rId18"/>
    <p:sldId id="509" r:id="rId19"/>
    <p:sldId id="510" r:id="rId20"/>
    <p:sldId id="503" r:id="rId21"/>
    <p:sldId id="517" r:id="rId22"/>
    <p:sldId id="507" r:id="rId23"/>
    <p:sldId id="508" r:id="rId24"/>
    <p:sldId id="511" r:id="rId25"/>
    <p:sldId id="513" r:id="rId26"/>
    <p:sldId id="512" r:id="rId27"/>
    <p:sldId id="480" r:id="rId2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68589940-861A-48DE-8FCA-A16090CFF39E}">
          <p14:sldIdLst>
            <p14:sldId id="256"/>
            <p14:sldId id="378"/>
            <p14:sldId id="498"/>
            <p14:sldId id="417"/>
            <p14:sldId id="447"/>
            <p14:sldId id="505"/>
            <p14:sldId id="384"/>
            <p14:sldId id="500"/>
            <p14:sldId id="499"/>
            <p14:sldId id="501"/>
            <p14:sldId id="514"/>
            <p14:sldId id="515"/>
            <p14:sldId id="516"/>
            <p14:sldId id="518"/>
            <p14:sldId id="502"/>
            <p14:sldId id="504"/>
            <p14:sldId id="506"/>
            <p14:sldId id="509"/>
            <p14:sldId id="510"/>
            <p14:sldId id="503"/>
            <p14:sldId id="517"/>
            <p14:sldId id="507"/>
            <p14:sldId id="508"/>
            <p14:sldId id="511"/>
            <p14:sldId id="513"/>
            <p14:sldId id="512"/>
            <p14:sldId id="4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lářová" initials="K" lastIdx="1" clrIdx="0"/>
  <p:cmAuthor id="2" name="Alžběta Kolářová" initials="AK" lastIdx="2" clrIdx="1">
    <p:extLst>
      <p:ext uri="{19B8F6BF-5375-455C-9EA6-DF929625EA0E}">
        <p15:presenceInfo xmlns:p15="http://schemas.microsoft.com/office/powerpoint/2012/main" userId="404184faaf0d72d3" providerId="Windows Live"/>
      </p:ext>
    </p:extLst>
  </p:cmAuthor>
  <p:cmAuthor id="3" name="Michaela Šustrová" initials="MŠ" lastIdx="1" clrIdx="2">
    <p:extLst>
      <p:ext uri="{19B8F6BF-5375-455C-9EA6-DF929625EA0E}">
        <p15:presenceInfo xmlns:p15="http://schemas.microsoft.com/office/powerpoint/2012/main" userId="d5588e3b7efa4bf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12E15"/>
    <a:srgbClr val="FFF7E1"/>
    <a:srgbClr val="566F6C"/>
    <a:srgbClr val="81B1AA"/>
    <a:srgbClr val="99FF99"/>
    <a:srgbClr val="EBE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0828" autoAdjust="0"/>
  </p:normalViewPr>
  <p:slideViewPr>
    <p:cSldViewPr>
      <p:cViewPr varScale="1">
        <p:scale>
          <a:sx n="85" d="100"/>
          <a:sy n="85" d="100"/>
        </p:scale>
        <p:origin x="115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Se&#353;i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1361789151356079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'2024 a dále_nově'!$B$1</c:f>
              <c:strCache>
                <c:ptCount val="1"/>
                <c:pt idx="0">
                  <c:v>Příspěvky obcí 2015-2025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'2024 a dále_nově'!$A$2:$A$26</c:f>
              <c:strCache>
                <c:ptCount val="25"/>
                <c:pt idx="0">
                  <c:v>Město Černovice</c:v>
                </c:pt>
                <c:pt idx="1">
                  <c:v>Městys Nová Cerekev</c:v>
                </c:pt>
                <c:pt idx="2">
                  <c:v>Město Počátky</c:v>
                </c:pt>
                <c:pt idx="3">
                  <c:v>Město Žirovnice</c:v>
                </c:pt>
                <c:pt idx="4">
                  <c:v>Obec Bohdalín</c:v>
                </c:pt>
                <c:pt idx="5">
                  <c:v>Město Kamenice nad Lipou</c:v>
                </c:pt>
                <c:pt idx="6">
                  <c:v>Obec Veselá</c:v>
                </c:pt>
                <c:pt idx="7">
                  <c:v>Obec Včelnička</c:v>
                </c:pt>
                <c:pt idx="8">
                  <c:v>Obec Horní Ves</c:v>
                </c:pt>
                <c:pt idx="9">
                  <c:v>Obec Leskovice</c:v>
                </c:pt>
                <c:pt idx="10">
                  <c:v>Obec Rodinov</c:v>
                </c:pt>
                <c:pt idx="11">
                  <c:v>Městys Božejov</c:v>
                </c:pt>
                <c:pt idx="12">
                  <c:v>Obec Mnich</c:v>
                </c:pt>
                <c:pt idx="13">
                  <c:v>Obec Bořetín</c:v>
                </c:pt>
                <c:pt idx="14">
                  <c:v>Obec Častrov</c:v>
                </c:pt>
                <c:pt idx="15">
                  <c:v>Obec Moraveč</c:v>
                </c:pt>
                <c:pt idx="16">
                  <c:v>Obec Polesí</c:v>
                </c:pt>
                <c:pt idx="17">
                  <c:v>Obec Ústrašín</c:v>
                </c:pt>
                <c:pt idx="18">
                  <c:v>Obec Stojčín</c:v>
                </c:pt>
                <c:pt idx="19">
                  <c:v>Obec Hojovice</c:v>
                </c:pt>
                <c:pt idx="20">
                  <c:v>Obec Křeč</c:v>
                </c:pt>
                <c:pt idx="21">
                  <c:v>Obec Lhota-Vlasenice</c:v>
                </c:pt>
                <c:pt idx="22">
                  <c:v>Obec Střítež</c:v>
                </c:pt>
                <c:pt idx="23">
                  <c:v>Obec Bělá</c:v>
                </c:pt>
                <c:pt idx="24">
                  <c:v>Obec Mezná</c:v>
                </c:pt>
              </c:strCache>
            </c:strRef>
          </c:cat>
          <c:val>
            <c:numRef>
              <c:f>'2024 a dále_nově'!$B$2:$B$26</c:f>
              <c:numCache>
                <c:formatCode>#,##0.00</c:formatCode>
                <c:ptCount val="25"/>
                <c:pt idx="0">
                  <c:v>2916459</c:v>
                </c:pt>
                <c:pt idx="1">
                  <c:v>2535921</c:v>
                </c:pt>
                <c:pt idx="2">
                  <c:v>2296578</c:v>
                </c:pt>
                <c:pt idx="3">
                  <c:v>1967183</c:v>
                </c:pt>
                <c:pt idx="4">
                  <c:v>977978</c:v>
                </c:pt>
                <c:pt idx="5">
                  <c:v>967759</c:v>
                </c:pt>
                <c:pt idx="6">
                  <c:v>726475</c:v>
                </c:pt>
                <c:pt idx="7">
                  <c:v>540269</c:v>
                </c:pt>
                <c:pt idx="8">
                  <c:v>529107</c:v>
                </c:pt>
                <c:pt idx="9">
                  <c:v>518014</c:v>
                </c:pt>
                <c:pt idx="10">
                  <c:v>508553</c:v>
                </c:pt>
                <c:pt idx="11">
                  <c:v>430672</c:v>
                </c:pt>
                <c:pt idx="12">
                  <c:v>420050</c:v>
                </c:pt>
                <c:pt idx="13">
                  <c:v>380437</c:v>
                </c:pt>
                <c:pt idx="14">
                  <c:v>372488</c:v>
                </c:pt>
                <c:pt idx="15">
                  <c:v>288138</c:v>
                </c:pt>
                <c:pt idx="16">
                  <c:v>230890</c:v>
                </c:pt>
                <c:pt idx="17">
                  <c:v>187349</c:v>
                </c:pt>
                <c:pt idx="18">
                  <c:v>186952</c:v>
                </c:pt>
                <c:pt idx="19">
                  <c:v>150538</c:v>
                </c:pt>
                <c:pt idx="20">
                  <c:v>127691</c:v>
                </c:pt>
                <c:pt idx="21">
                  <c:v>94000</c:v>
                </c:pt>
                <c:pt idx="22">
                  <c:v>94000</c:v>
                </c:pt>
                <c:pt idx="23">
                  <c:v>94000</c:v>
                </c:pt>
                <c:pt idx="24">
                  <c:v>87000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20-47C9-8CD2-271DE1D38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1301968"/>
        <c:axId val="851306288"/>
      </c:barChart>
      <c:catAx>
        <c:axId val="85130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851306288"/>
        <c:crosses val="autoZero"/>
        <c:auto val="1"/>
        <c:lblAlgn val="ctr"/>
        <c:lblOffset val="100"/>
        <c:noMultiLvlLbl val="0"/>
      </c:catAx>
      <c:valAx>
        <c:axId val="85130628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851301968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100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B2235343-268A-4BC6-9DEA-FD54EACF8D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cs-CZ"/>
              <a:t>1. shromáždění starostů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FD5B3B6-646E-41D4-AE83-7EA3BEED07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A2C500E-3F0B-4B92-B384-AF761171B67B}" type="datetimeFigureOut">
              <a:rPr lang="cs-CZ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6EA277C-7338-4849-827B-13434851BC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0C6098C-47A0-4669-A6D4-5A54B110DE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BB50AE2-90AA-40C8-9871-CCD84824787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1676896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56A1BA5-2387-4B5B-A34D-92D7B93F6D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cs-CZ"/>
              <a:t>1. shromáždění starostů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5F5D028-863A-4BFE-9DF7-D6A3B3B6A97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FE51703-85C8-4B8A-BB9C-241019E75774}" type="datetimeFigureOut">
              <a:rPr lang="cs-CZ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67E0F379-D8AF-4E35-B4BB-58EDFA6344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10B956A4-5C49-47BA-ADEC-63B5459C4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09F03C-0A6F-4662-8B03-60E72916C5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2591072-D4EA-4CDE-B671-5AE2CEF1AE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531E3D2-3C27-4CF5-B073-70832832C42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5395691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>
            <a:extLst>
              <a:ext uri="{FF2B5EF4-FFF2-40B4-BE49-F238E27FC236}">
                <a16:creationId xmlns:a16="http://schemas.microsoft.com/office/drawing/2014/main" id="{F1C24A00-FC63-442F-B0FB-786C1B3EEB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>
            <a:extLst>
              <a:ext uri="{FF2B5EF4-FFF2-40B4-BE49-F238E27FC236}">
                <a16:creationId xmlns:a16="http://schemas.microsoft.com/office/drawing/2014/main" id="{C845941F-7827-451B-B40F-F0D8EC97B3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5124" name="Zástupný symbol pro číslo snímku 3">
            <a:extLst>
              <a:ext uri="{FF2B5EF4-FFF2-40B4-BE49-F238E27FC236}">
                <a16:creationId xmlns:a16="http://schemas.microsoft.com/office/drawing/2014/main" id="{8A8949D0-74FC-49E5-8AF9-191CF5AB8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6D406D1-23B3-4432-AB9B-220196911EB7}" type="slidenum">
              <a:rPr lang="cs-CZ" altLang="cs-CZ" smtClean="0">
                <a:latin typeface="Calibri" panose="020F0502020204030204" pitchFamily="34" charset="0"/>
              </a:rPr>
              <a:pPr/>
              <a:t>1</a:t>
            </a:fld>
            <a:endParaRPr lang="cs-CZ" altLang="cs-CZ">
              <a:latin typeface="Calibri" panose="020F0502020204030204" pitchFamily="34" charset="0"/>
            </a:endParaRPr>
          </a:p>
        </p:txBody>
      </p:sp>
      <p:sp>
        <p:nvSpPr>
          <p:cNvPr id="5125" name="Zástupný symbol pro datum 4">
            <a:extLst>
              <a:ext uri="{FF2B5EF4-FFF2-40B4-BE49-F238E27FC236}">
                <a16:creationId xmlns:a16="http://schemas.microsoft.com/office/drawing/2014/main" id="{BBD1CEC6-9173-485D-997C-1ACC1D8950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21BBF7-83FA-49E7-8D5E-57B97DF834E4}" type="datetime1">
              <a:rPr lang="cs-CZ" altLang="cs-CZ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20.06.2025</a:t>
            </a:fld>
            <a:endParaRPr lang="cs-CZ" altLang="cs-CZ">
              <a:latin typeface="Calibri" panose="020F0502020204030204" pitchFamily="34" charset="0"/>
            </a:endParaRPr>
          </a:p>
        </p:txBody>
      </p:sp>
      <p:sp>
        <p:nvSpPr>
          <p:cNvPr id="5126" name="Zástupný symbol pro zápatí 5">
            <a:extLst>
              <a:ext uri="{FF2B5EF4-FFF2-40B4-BE49-F238E27FC236}">
                <a16:creationId xmlns:a16="http://schemas.microsoft.com/office/drawing/2014/main" id="{52E51DB2-2BB8-4496-BA48-F5BAD53B170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>
                <a:latin typeface="Calibri" panose="020F0502020204030204" pitchFamily="34" charset="0"/>
              </a:rPr>
              <a:t>Nová Lípa, Mariánské náměstí 718, Černovice</a:t>
            </a:r>
          </a:p>
        </p:txBody>
      </p:sp>
      <p:sp>
        <p:nvSpPr>
          <p:cNvPr id="5127" name="Zástupný symbol pro záhlaví 6">
            <a:extLst>
              <a:ext uri="{FF2B5EF4-FFF2-40B4-BE49-F238E27FC236}">
                <a16:creationId xmlns:a16="http://schemas.microsoft.com/office/drawing/2014/main" id="{4E3F4737-80EA-4C56-9E70-E83D1B5AB659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>
                <a:latin typeface="Calibri" panose="020F0502020204030204" pitchFamily="34" charset="0"/>
              </a:rPr>
              <a:t>1. shromáždění starostů</a:t>
            </a:r>
          </a:p>
        </p:txBody>
      </p:sp>
    </p:spTree>
    <p:extLst>
      <p:ext uri="{BB962C8B-B14F-4D97-AF65-F5344CB8AC3E}">
        <p14:creationId xmlns:p14="http://schemas.microsoft.com/office/powerpoint/2010/main" val="2756485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342560-FB1C-4900-AB5E-488286B7AE8A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838EF5-AB90-4C16-ADEA-CD9F252C1155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89452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AFDD03-5026-489A-82D7-F69DC721E3F1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E370B7-FC20-4F28-BEE4-02C5647B6750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6429582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AFDD03-5026-489A-82D7-F69DC721E3F1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E370B7-FC20-4F28-BEE4-02C5647B6750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9423077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158E03-F44B-4091-B6D0-BA29BF7B1632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39EC20-A540-400C-8243-C60F3D42F2E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804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1CB4B1-03D8-451F-99D1-701CDD04E888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20813A-682D-4F13-B869-333CC921702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910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AFDD03-5026-489A-82D7-F69DC721E3F1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E370B7-FC20-4F28-BEE4-02C5647B6750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4287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45B451-FB70-4198-BE97-B9050F941EC7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A06765-0D2B-48E6-B156-B2AC69D23E4E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0853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812EC1-2C80-4CA4-88C1-8445B7F6E1F1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C3C36-8048-4D08-BC15-E46807DBFF1E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26173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31B11C-B793-4ABB-9C8F-5D326CFAC580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15CE91-09C1-4E57-A746-5A30E4485247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07573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11CCE0-5715-44DA-815E-B836F482F5EF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18CB54-9A93-4540-B4F1-D572AAC00DDA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09397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ACB4D-4AE3-4190-BBCE-E0600769C949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1E2FF-7182-4367-8950-4D2FCCCFAB35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5752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4000">
              <a:schemeClr val="accent4">
                <a:lumMod val="20000"/>
                <a:lumOff val="80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F7AFDD03-5026-489A-82D7-F69DC721E3F1}" type="datetime1">
              <a:rPr lang="cs-CZ" smtClean="0"/>
              <a:pPr>
                <a:defRPr/>
              </a:pPr>
              <a:t>20.06.2025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cs-CZ"/>
              <a:t>Nová Lípa, Mariánské náměstí 718, Černovice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1E370B7-FC20-4F28-BEE4-02C5647B6750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6069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0E85C7-C8E7-4A22-9615-55743DA8F2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600" y="548680"/>
            <a:ext cx="7200800" cy="1512168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3200" b="1" cap="small" dirty="0">
                <a:solidFill>
                  <a:schemeClr val="tx2">
                    <a:lumMod val="75000"/>
                  </a:schemeClr>
                </a:solidFill>
              </a:rPr>
              <a:t>2. Shromáždění starostů/2025</a:t>
            </a:r>
            <a:br>
              <a:rPr lang="cs-CZ" sz="3200" b="1" cap="small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cs-CZ" sz="3200" b="1" cap="small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800" b="1" cap="small" dirty="0">
                <a:solidFill>
                  <a:schemeClr val="tx2">
                    <a:lumMod val="75000"/>
                  </a:schemeClr>
                </a:solidFill>
              </a:rPr>
              <a:t>.</a:t>
            </a:r>
            <a:br>
              <a:rPr lang="cs-CZ" sz="3200" b="1" cap="small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3200" b="1" cap="small" dirty="0">
                <a:solidFill>
                  <a:schemeClr val="tx2">
                    <a:lumMod val="75000"/>
                  </a:schemeClr>
                </a:solidFill>
              </a:rPr>
              <a:t>19.6.2025, Žirovnice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040C374-7354-4E4C-B7EC-A147F47CF7A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2" t="32346" r="39980" b="30014"/>
          <a:stretch/>
        </p:blipFill>
        <p:spPr bwMode="auto">
          <a:xfrm>
            <a:off x="7236296" y="353131"/>
            <a:ext cx="1224136" cy="12961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84C4DE95-748F-5578-8841-C3729BA1A7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3" y="1352576"/>
            <a:ext cx="360040" cy="20421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7C33768-065B-F8CF-C1D8-9A00E3A83C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9112" y="2132856"/>
            <a:ext cx="6530906" cy="45723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9D68D3AC-3A60-46D3-9187-6661AA0D0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8650"/>
            <a:ext cx="814705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cs-CZ" altLang="cs-CZ" sz="3200" b="1" u="sng" cap="small" dirty="0">
                <a:solidFill>
                  <a:srgbClr val="002060"/>
                </a:solidFill>
                <a:latin typeface="+mn-lt"/>
                <a:cs typeface="+mn-cs"/>
              </a:rPr>
              <a:t>Program setkání: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CC5B5EE-4215-4B9E-AFCF-80F5BB4558E5}"/>
              </a:ext>
            </a:extLst>
          </p:cNvPr>
          <p:cNvSpPr txBox="1"/>
          <p:nvPr/>
        </p:nvSpPr>
        <p:spPr>
          <a:xfrm>
            <a:off x="611560" y="764704"/>
            <a:ext cx="7992690" cy="5103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cs-CZ" sz="1800" dirty="0">
                <a:effectLst/>
                <a:latin typeface="Bahnschrift" panose="020B0502040204020203" pitchFamily="34" charset="0"/>
                <a:ea typeface="Times New Roman" panose="02020603050405020304" pitchFamily="18" charset="0"/>
              </a:rPr>
              <a:t>Zahájení - 17:00  </a:t>
            </a:r>
          </a:p>
          <a:p>
            <a:pPr marL="342900" indent="-342900">
              <a:lnSpc>
                <a:spcPct val="107000"/>
              </a:lnSpc>
              <a:buFont typeface="+mj-lt"/>
              <a:buAutoNum type="arabicPeriod"/>
            </a:pPr>
            <a:r>
              <a:rPr lang="cs-CZ" dirty="0">
                <a:latin typeface="Bahnschrift" panose="020B0502040204020203" pitchFamily="34" charset="0"/>
                <a:ea typeface="Times New Roman" panose="02020603050405020304" pitchFamily="18" charset="0"/>
              </a:rPr>
              <a:t>Prezence, úvod</a:t>
            </a:r>
            <a:endParaRPr lang="cs-CZ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cs-CZ" sz="1800" dirty="0">
                <a:effectLst/>
                <a:latin typeface="Bahnschrift" panose="020B0502040204020203" pitchFamily="34" charset="0"/>
                <a:ea typeface="Times New Roman" panose="02020603050405020304" pitchFamily="18" charset="0"/>
              </a:rPr>
              <a:t>Usnášeníschopnost, schválení programu, zapisovatele, ověřovatelů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cs-CZ" sz="1800" dirty="0">
                <a:effectLst/>
                <a:latin typeface="Bahnschrift" panose="020B0502040204020203" pitchFamily="34" charset="0"/>
                <a:ea typeface="Times New Roman" panose="02020603050405020304" pitchFamily="18" charset="0"/>
              </a:rPr>
              <a:t>Informace o přezkoumání hospodaření 2024 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cs-CZ" sz="1800" dirty="0">
                <a:effectLst/>
                <a:latin typeface="Bahnschrift" panose="020B0502040204020203" pitchFamily="34" charset="0"/>
                <a:ea typeface="Times New Roman" panose="02020603050405020304" pitchFamily="18" charset="0"/>
              </a:rPr>
              <a:t>Závěrečný </a:t>
            </a:r>
            <a:r>
              <a:rPr lang="cs-CZ" dirty="0">
                <a:latin typeface="Bahnschrift" panose="020B0502040204020203" pitchFamily="34" charset="0"/>
              </a:rPr>
              <a:t>účet</a:t>
            </a:r>
            <a:r>
              <a:rPr lang="cs-CZ" sz="1800" dirty="0">
                <a:effectLst/>
                <a:latin typeface="Bahnschrift" panose="020B0502040204020203" pitchFamily="34" charset="0"/>
                <a:ea typeface="Times New Roman" panose="02020603050405020304" pitchFamily="18" charset="0"/>
              </a:rPr>
              <a:t> a závěrka Nová Lípa, s. o. za </a:t>
            </a:r>
            <a:r>
              <a:rPr lang="cs-CZ" sz="1800">
                <a:effectLst/>
                <a:latin typeface="Bahnschrift" panose="020B0502040204020203" pitchFamily="34" charset="0"/>
                <a:ea typeface="Times New Roman" panose="02020603050405020304" pitchFamily="18" charset="0"/>
              </a:rPr>
              <a:t>rok 2024 </a:t>
            </a:r>
            <a:r>
              <a:rPr lang="cs-CZ" sz="1800" dirty="0">
                <a:effectLst/>
                <a:latin typeface="Bahnschrift" panose="020B0502040204020203" pitchFamily="34" charset="0"/>
                <a:ea typeface="Times New Roman" panose="02020603050405020304" pitchFamily="18" charset="0"/>
              </a:rPr>
              <a:t>– schválení</a:t>
            </a:r>
            <a:endParaRPr lang="cs-CZ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cs-CZ" dirty="0">
                <a:latin typeface="Bahnschrift" panose="020B0502040204020203" pitchFamily="34" charset="0"/>
              </a:rPr>
              <a:t>Projekt „Propojování vodárenských soustav“ – schválení výběru dodavatele na VZ „První projektová fáze přivaděče Pacov - Kamenice nad Lipou - Pelhřimov – Žirovnice“ a „Vyhodnocení předpokládaných vlivů aktualizace ZÚR Kraje Vysočina na životní prostředí pro účel návrhu koridoru vedení trasy vodovodního přivaděče Pacov – Kamenice nad Lipou – Pelhřimov a Kamenice nad Lipou – Žirovnice“ (omezený počet zapojených obcí)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cs-CZ" dirty="0">
                <a:latin typeface="Bahnschrift" panose="020B0502040204020203" pitchFamily="34" charset="0"/>
              </a:rPr>
              <a:t>Mimořádné členské příspěvky za služby za období 3/2025 – 6/2025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cs-CZ" dirty="0">
                <a:latin typeface="Bahnschrift" panose="020B0502040204020203" pitchFamily="34" charset="0"/>
              </a:rPr>
              <a:t>Informace o činnosti 3/2025 – 6/2025, informace o nových dotačních možnostech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cs-CZ" dirty="0">
                <a:latin typeface="Bahnschrift" panose="020B0502040204020203" pitchFamily="34" charset="0"/>
              </a:rPr>
              <a:t>Informace o návrhu projektu spolupráce s MAS Via </a:t>
            </a:r>
            <a:r>
              <a:rPr lang="cs-CZ" dirty="0" err="1">
                <a:latin typeface="Bahnschrift" panose="020B0502040204020203" pitchFamily="34" charset="0"/>
              </a:rPr>
              <a:t>rustica</a:t>
            </a:r>
            <a:r>
              <a:rPr lang="cs-CZ" dirty="0">
                <a:latin typeface="Bahnschrift" panose="020B0502040204020203" pitchFamily="34" charset="0"/>
              </a:rPr>
              <a:t>, </a:t>
            </a:r>
            <a:r>
              <a:rPr lang="cs-CZ" dirty="0" err="1">
                <a:latin typeface="Bahnschrift" panose="020B0502040204020203" pitchFamily="34" charset="0"/>
              </a:rPr>
              <a:t>z.s</a:t>
            </a:r>
            <a:r>
              <a:rPr lang="cs-CZ" dirty="0">
                <a:latin typeface="Bahnschrift" panose="020B0502040204020203" pitchFamily="34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cs-CZ" dirty="0">
                <a:latin typeface="Bahnschrift" panose="020B0502040204020203" pitchFamily="34" charset="0"/>
              </a:rPr>
              <a:t>Různé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C73864-65D1-2D3F-578D-3BA34059F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 b="1" u="sng" cap="small" dirty="0">
                <a:solidFill>
                  <a:srgbClr val="002060"/>
                </a:solidFill>
              </a:rPr>
              <a:t>Program setkání:</a:t>
            </a:r>
            <a:endParaRPr lang="cs-CZ" dirty="0"/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91F46704-1607-4553-B1BF-96E78F9CFDD2}"/>
              </a:ext>
            </a:extLst>
          </p:cNvPr>
          <p:cNvSpPr txBox="1">
            <a:spLocks/>
          </p:cNvSpPr>
          <p:nvPr/>
        </p:nvSpPr>
        <p:spPr>
          <a:xfrm>
            <a:off x="633845" y="1712282"/>
            <a:ext cx="8147050" cy="28083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sz="1800" b="1" dirty="0"/>
              <a:t>Usnesení 12/2025</a:t>
            </a:r>
            <a:endParaRPr lang="cs-CZ" sz="1800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sz="1800" dirty="0"/>
              <a:t>Shromáždění starostů Nová Lípa, s. o. schvaluje program jednání.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sz="1800" b="1" dirty="0"/>
              <a:t>Hlasování: Pro…, proti…., zdržel se…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cs-CZ" sz="1800" b="1" dirty="0"/>
          </a:p>
          <a:p>
            <a:pPr marL="0" indent="0">
              <a:buFont typeface="Wingdings 2" pitchFamily="18" charset="2"/>
              <a:buNone/>
              <a:defRPr/>
            </a:pPr>
            <a:r>
              <a:rPr lang="cs-CZ" sz="1800" b="1" dirty="0"/>
              <a:t>Usnesení 13/2025</a:t>
            </a:r>
            <a:endParaRPr lang="cs-CZ" sz="1800" dirty="0"/>
          </a:p>
          <a:p>
            <a:pPr marL="0" indent="0">
              <a:buFont typeface="Wingdings 2" pitchFamily="18" charset="2"/>
              <a:buNone/>
              <a:defRPr/>
            </a:pPr>
            <a:r>
              <a:rPr lang="cs-CZ" sz="1800" dirty="0"/>
              <a:t>Shromáždění starostů Nová Lípa, s. o. schvaluje zapisovatelku Michaelu Šustrovou a schvaluje ověřovatele (R. </a:t>
            </a:r>
            <a:r>
              <a:rPr lang="cs-CZ" sz="1800" dirty="0" err="1"/>
              <a:t>Vopravil</a:t>
            </a:r>
            <a:r>
              <a:rPr lang="cs-CZ" sz="1800" dirty="0"/>
              <a:t>, Z. </a:t>
            </a:r>
            <a:r>
              <a:rPr lang="cs-CZ" sz="1800" dirty="0" err="1"/>
              <a:t>Rajdlík</a:t>
            </a:r>
            <a:r>
              <a:rPr lang="cs-CZ" sz="1800" dirty="0"/>
              <a:t>)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sz="1800" b="1" dirty="0"/>
              <a:t>Hlasování: Pro…, proti…., zdržel se…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cs-CZ" sz="1800" b="1" dirty="0"/>
          </a:p>
          <a:p>
            <a:pPr marL="0" indent="0">
              <a:buFont typeface="Wingdings 2" pitchFamily="18" charset="2"/>
              <a:buNone/>
              <a:defRPr/>
            </a:pPr>
            <a:endParaRPr lang="cs-CZ" sz="1800" b="1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cs-CZ" sz="1800" b="1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cs-CZ" sz="1800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cs-CZ" sz="1800" dirty="0"/>
          </a:p>
          <a:p>
            <a:pPr>
              <a:defRPr/>
            </a:pP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435001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6FAA8317-4A7E-4FDF-A7BD-B042DA76F48D}"/>
              </a:ext>
            </a:extLst>
          </p:cNvPr>
          <p:cNvSpPr/>
          <p:nvPr/>
        </p:nvSpPr>
        <p:spPr>
          <a:xfrm>
            <a:off x="1001411" y="165431"/>
            <a:ext cx="748883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u="sng" cap="small" dirty="0">
                <a:solidFill>
                  <a:srgbClr val="002060"/>
                </a:solidFill>
                <a:ea typeface="+mj-ea"/>
              </a:rPr>
              <a:t>3., 4. Ověření hospodaření a </a:t>
            </a:r>
          </a:p>
          <a:p>
            <a:pPr algn="ctr"/>
            <a:r>
              <a:rPr lang="cs-CZ" sz="3200" b="1" u="sng" cap="small" dirty="0">
                <a:solidFill>
                  <a:srgbClr val="002060"/>
                </a:solidFill>
                <a:ea typeface="+mj-ea"/>
              </a:rPr>
              <a:t>Návrh závěrečného účtu- rok 2024</a:t>
            </a:r>
            <a:br>
              <a:rPr lang="cs-CZ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309F241-094C-85AE-6968-013FBB6CC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35" y="1238551"/>
            <a:ext cx="8425929" cy="219044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5ED6D14-8A58-675B-4BAA-6161D6F79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35" y="3573016"/>
            <a:ext cx="6193681" cy="133706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988F6720-F873-F655-63E8-FFDF329A3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87" y="5027786"/>
            <a:ext cx="6988146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7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B8113378-67D5-405D-AED5-7B580A2695C0}"/>
              </a:ext>
            </a:extLst>
          </p:cNvPr>
          <p:cNvSpPr/>
          <p:nvPr/>
        </p:nvSpPr>
        <p:spPr>
          <a:xfrm>
            <a:off x="646348" y="2974738"/>
            <a:ext cx="817412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dirty="0"/>
              <a:t>Shromáždění starostů Nová Lípa, s. o. bere na vědomí výsledek ověření hospodaření Nová Lípa, s. o. za </a:t>
            </a:r>
            <a:r>
              <a:rPr lang="cs-CZ" b="1" dirty="0"/>
              <a:t>rok 2024.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1E42A15-F329-4B3E-9321-92B10EBF1DB4}"/>
              </a:ext>
            </a:extLst>
          </p:cNvPr>
          <p:cNvSpPr/>
          <p:nvPr/>
        </p:nvSpPr>
        <p:spPr>
          <a:xfrm>
            <a:off x="670339" y="4149080"/>
            <a:ext cx="8174124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/>
              <a:t>Usnesení 14/2025</a:t>
            </a:r>
          </a:p>
          <a:p>
            <a:pPr>
              <a:defRPr/>
            </a:pPr>
            <a:r>
              <a:rPr lang="cs-CZ" b="1" dirty="0"/>
              <a:t>Shromáždění starostů Nová Lípa, s. o. schvaluje Závěrečný účet a závěrku za rok 2024. </a:t>
            </a:r>
          </a:p>
          <a:p>
            <a:pPr>
              <a:defRPr/>
            </a:pPr>
            <a:r>
              <a:rPr lang="cs-CZ" b="1" dirty="0"/>
              <a:t>Hlasování: Pro…, proti…., zdržel se…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AC3E0FA-DEA8-1158-0A67-FF3CB549B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48" y="476672"/>
            <a:ext cx="8174124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08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9C9233B-C1E8-850E-7ECB-555DBB07B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206" y="764705"/>
            <a:ext cx="8405588" cy="419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8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D29C7C57-7546-4A35-A6DB-6B2E36C979B9}"/>
              </a:ext>
            </a:extLst>
          </p:cNvPr>
          <p:cNvSpPr/>
          <p:nvPr/>
        </p:nvSpPr>
        <p:spPr>
          <a:xfrm>
            <a:off x="366708" y="548680"/>
            <a:ext cx="83529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2400" b="1" u="sng" cap="small" dirty="0">
                <a:solidFill>
                  <a:srgbClr val="002060"/>
                </a:solidFill>
              </a:rPr>
              <a:t>5. Projekt „Propojování vodárenských soustav“ </a:t>
            </a:r>
          </a:p>
          <a:p>
            <a:pPr algn="ctr">
              <a:defRPr/>
            </a:pPr>
            <a:r>
              <a:rPr lang="cs-CZ" sz="2400" b="1" u="sng" cap="small" dirty="0">
                <a:solidFill>
                  <a:srgbClr val="002060"/>
                </a:solidFill>
              </a:rPr>
              <a:t> </a:t>
            </a:r>
            <a:r>
              <a:rPr lang="cs-CZ" b="1" u="sng" cap="small" dirty="0">
                <a:solidFill>
                  <a:srgbClr val="002060"/>
                </a:solidFill>
              </a:rPr>
              <a:t>První projektová fáze přivaděče Pacov – Kamenice nad Lipou – Pelhřimov - Žirovnice</a:t>
            </a:r>
            <a:endParaRPr lang="cs-CZ" dirty="0">
              <a:latin typeface="Bahnschrift" panose="020B0502040204020203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66495F8-36D5-59D5-B24A-F9C0AAECA116}"/>
              </a:ext>
            </a:extLst>
          </p:cNvPr>
          <p:cNvSpPr txBox="1"/>
          <p:nvPr/>
        </p:nvSpPr>
        <p:spPr>
          <a:xfrm>
            <a:off x="481958" y="1584379"/>
            <a:ext cx="8180084" cy="372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cs-CZ" dirty="0"/>
              <a:t>Schválení výběru dodavatele na VZ:</a:t>
            </a:r>
            <a:endParaRPr lang="cs-CZ" dirty="0">
              <a:latin typeface="Bahnschrift" panose="020B0502040204020203" pitchFamily="34" charset="0"/>
            </a:endParaRP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05D571A9-B5D1-346D-16BB-D4CD0659A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916832"/>
            <a:ext cx="8064896" cy="1656184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9360588E-D422-D092-FC6B-F9A50AD012AA}"/>
              </a:ext>
            </a:extLst>
          </p:cNvPr>
          <p:cNvSpPr txBox="1"/>
          <p:nvPr/>
        </p:nvSpPr>
        <p:spPr>
          <a:xfrm>
            <a:off x="481958" y="3653675"/>
            <a:ext cx="81800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Komise pro hodnocení nabídek vyhodnotila předložené nabídky dle hodnotícího kritéria – nejnižší nabídková cena vč. DPH a rozhodla, že</a:t>
            </a: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nejlépe splnila hodnotící kritérium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nabídka uchazeče Vodohospodářský rozvoj a výstavba a. </a:t>
            </a:r>
            <a:r>
              <a:rPr lang="cs-CZ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s., IČO: 47116901</a:t>
            </a:r>
            <a:endParaRPr lang="cs-CZ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EB30902D-6C05-B1B6-0BAD-DCC6EE7C55AD}"/>
              </a:ext>
            </a:extLst>
          </p:cNvPr>
          <p:cNvSpPr txBox="1"/>
          <p:nvPr/>
        </p:nvSpPr>
        <p:spPr>
          <a:xfrm>
            <a:off x="539553" y="4869181"/>
            <a:ext cx="8180083" cy="12618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600" b="1" dirty="0"/>
              <a:t>Usnesení    15/2025</a:t>
            </a:r>
          </a:p>
          <a:p>
            <a:r>
              <a:rPr lang="cs-CZ" sz="1600" dirty="0"/>
              <a:t>Shromáždění starostů Nová Lípa, s. o. schvaluje výběr dodavatele na veřejnou zakázku:</a:t>
            </a:r>
          </a:p>
          <a:p>
            <a:r>
              <a:rPr lang="cs-CZ" sz="1400" b="1" dirty="0"/>
              <a:t>„</a:t>
            </a:r>
            <a:r>
              <a:rPr lang="cs-CZ" sz="1400" dirty="0">
                <a:latin typeface="Bahnschrift" panose="020B0502040204020203" pitchFamily="34" charset="0"/>
              </a:rPr>
              <a:t> </a:t>
            </a:r>
            <a:r>
              <a:rPr lang="cs-CZ" sz="1400" b="1" dirty="0"/>
              <a:t>První projektová fáze přivaděče Pacov - Kamenice nad Lipou - Pelhřimov – Žirovnice“</a:t>
            </a:r>
          </a:p>
          <a:p>
            <a:endParaRPr lang="cs-CZ" sz="1400" b="1" dirty="0"/>
          </a:p>
          <a:p>
            <a:r>
              <a:rPr lang="cs-CZ" sz="1600" b="1" dirty="0"/>
              <a:t>Hlasování: Pro…, proti…., zdržel se…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D8392E90-B574-3E74-CA46-3F849DE891A7}"/>
              </a:ext>
            </a:extLst>
          </p:cNvPr>
          <p:cNvSpPr txBox="1"/>
          <p:nvPr/>
        </p:nvSpPr>
        <p:spPr>
          <a:xfrm>
            <a:off x="503548" y="277197"/>
            <a:ext cx="79208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2400" b="1" u="sng" cap="small" dirty="0">
                <a:solidFill>
                  <a:srgbClr val="002060"/>
                </a:solidFill>
              </a:rPr>
              <a:t>5. Projekt „Propojování vodárenských soustav“ </a:t>
            </a:r>
          </a:p>
          <a:p>
            <a:pPr algn="ctr">
              <a:defRPr/>
            </a:pPr>
            <a:endParaRPr lang="cs-CZ" sz="2400" dirty="0">
              <a:latin typeface="Bahnschrift" panose="020B0502040204020203" pitchFamily="34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1C745D3-5A1E-3986-7421-239B5FEB18AB}"/>
              </a:ext>
            </a:extLst>
          </p:cNvPr>
          <p:cNvSpPr txBox="1"/>
          <p:nvPr/>
        </p:nvSpPr>
        <p:spPr>
          <a:xfrm>
            <a:off x="492115" y="1108194"/>
            <a:ext cx="6228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Rozúčtování úhrady nákladů projektu dle počtu obyvatel zapojených obcí: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6CFD370-6374-EFA9-A3C0-671D0808B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48" y="1411321"/>
            <a:ext cx="8136904" cy="4249927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CD889AE8-3006-F2C9-E2BE-73CD98A5A893}"/>
              </a:ext>
            </a:extLst>
          </p:cNvPr>
          <p:cNvSpPr txBox="1"/>
          <p:nvPr/>
        </p:nvSpPr>
        <p:spPr>
          <a:xfrm>
            <a:off x="719572" y="692695"/>
            <a:ext cx="8208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u="sng" cap="small" dirty="0">
                <a:solidFill>
                  <a:srgbClr val="002060"/>
                </a:solidFill>
              </a:rPr>
              <a:t>První projektová fáze přivaděče Pacov – Kamenice nad Lipou – Pelhřimov - Žirovnice</a:t>
            </a:r>
            <a:endParaRPr lang="cs-CZ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85748873-72D8-3AE8-C566-EEF0DF73F8BF}"/>
              </a:ext>
            </a:extLst>
          </p:cNvPr>
          <p:cNvSpPr txBox="1"/>
          <p:nvPr/>
        </p:nvSpPr>
        <p:spPr>
          <a:xfrm>
            <a:off x="492115" y="5788477"/>
            <a:ext cx="8436369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400" dirty="0"/>
              <a:t>Shromáždění starostů Nová Lípa, s. o. bere na vědomí rozúčtování nákladů projektu dle počtu obyvatel zapojených obcí:</a:t>
            </a:r>
          </a:p>
          <a:p>
            <a:r>
              <a:rPr lang="cs-CZ" sz="1600" b="1" dirty="0"/>
              <a:t>Hlasování: Pro…, proti…., zdržel se…</a:t>
            </a:r>
          </a:p>
        </p:txBody>
      </p:sp>
    </p:spTree>
    <p:extLst>
      <p:ext uri="{BB962C8B-B14F-4D97-AF65-F5344CB8AC3E}">
        <p14:creationId xmlns:p14="http://schemas.microsoft.com/office/powerpoint/2010/main" val="1529224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8CB5DE16-11D4-DF9A-B679-AC8287EB12BF}"/>
              </a:ext>
            </a:extLst>
          </p:cNvPr>
          <p:cNvSpPr txBox="1"/>
          <p:nvPr/>
        </p:nvSpPr>
        <p:spPr>
          <a:xfrm>
            <a:off x="583951" y="646060"/>
            <a:ext cx="8099923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cs-CZ" sz="1600" b="1" u="sng" cap="small" dirty="0">
                <a:solidFill>
                  <a:srgbClr val="002060"/>
                </a:solidFill>
              </a:rPr>
              <a:t>Vyhodnocení předpokládaných vlivů aktualizace ZÚR Kraje Vysočina na životní prostředí pro účel návrhu koridoru vedení trasy vodovodního přivaděče Pacov – Kamenice nad Lipou – Pelhřimov a Kamenice nad Lipou – Žirovnice</a:t>
            </a:r>
            <a:r>
              <a:rPr lang="cs-CZ" sz="1600" dirty="0"/>
              <a:t> 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8FEB2D5-1D2E-DD83-890C-3ED3C536BE9C}"/>
              </a:ext>
            </a:extLst>
          </p:cNvPr>
          <p:cNvSpPr/>
          <p:nvPr/>
        </p:nvSpPr>
        <p:spPr>
          <a:xfrm>
            <a:off x="406787" y="302694"/>
            <a:ext cx="83529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2400" b="1" u="sng" cap="small" dirty="0">
                <a:solidFill>
                  <a:srgbClr val="002060"/>
                </a:solidFill>
              </a:rPr>
              <a:t>5. Projekt „Propojování vodárenských soustav“ </a:t>
            </a:r>
            <a:endParaRPr lang="cs-CZ" dirty="0">
              <a:latin typeface="Bahnschrift" panose="020B0502040204020203" pitchFamily="34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997490C-DFF3-ADD9-6FDE-96CC81E11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13" y="1860434"/>
            <a:ext cx="8020695" cy="180020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3862E7E9-2869-CA7B-49EF-7709111AB388}"/>
              </a:ext>
            </a:extLst>
          </p:cNvPr>
          <p:cNvSpPr txBox="1"/>
          <p:nvPr/>
        </p:nvSpPr>
        <p:spPr>
          <a:xfrm>
            <a:off x="505206" y="3660634"/>
            <a:ext cx="81800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Komise pro hodnocení nabídek vyhodnotila předložené nabídky dle hodnotícího kritéria – nejnižší nabídková cena vč. DPH a rozhodla, že</a:t>
            </a: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nejlépe splnila hodnotící kritérium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nabídka uchazeče </a:t>
            </a:r>
            <a:r>
              <a:rPr lang="cs-CZ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Ekopontis</a:t>
            </a:r>
            <a:r>
              <a:rPr lang="cs-CZ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r. o., IČO: 03866866</a:t>
            </a:r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244C802-E373-F2C3-FDFE-929EEC9DCB85}"/>
              </a:ext>
            </a:extLst>
          </p:cNvPr>
          <p:cNvSpPr txBox="1"/>
          <p:nvPr/>
        </p:nvSpPr>
        <p:spPr>
          <a:xfrm>
            <a:off x="579632" y="4850328"/>
            <a:ext cx="8180083" cy="1692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600" b="1" dirty="0"/>
              <a:t>Usnesení    16/2025</a:t>
            </a:r>
          </a:p>
          <a:p>
            <a:r>
              <a:rPr lang="cs-CZ" sz="1600" dirty="0"/>
              <a:t>Shromáždění starostů Nová Lípa, s. o. schvaluje výběr dodavatele na veřejnou zakázku:</a:t>
            </a:r>
          </a:p>
          <a:p>
            <a:r>
              <a:rPr lang="cs-CZ" sz="1400" b="1" dirty="0"/>
              <a:t>„</a:t>
            </a:r>
            <a:r>
              <a:rPr lang="cs-CZ" sz="1400" dirty="0"/>
              <a:t> </a:t>
            </a:r>
            <a:r>
              <a:rPr lang="cs-CZ" sz="1400" b="1" dirty="0"/>
              <a:t>Vyhodnocení předpokládaných vlivů aktualizace ZÚR Kraje Vysočina na životní prostředí pro účel návrhu koridoru vedení trasy vodovodního přivaděče Pacov – Kamenice nad Lipou – Pelhřimov a Kamenice nad Lipou – Žirovnice“</a:t>
            </a:r>
          </a:p>
          <a:p>
            <a:endParaRPr lang="cs-CZ" sz="1400" b="1" dirty="0"/>
          </a:p>
          <a:p>
            <a:r>
              <a:rPr lang="cs-CZ" sz="1600" b="1" dirty="0"/>
              <a:t>Hlasování: Pro…, proti…., zdržel se…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DFDF000-AA75-9FE0-7157-72F425502FDF}"/>
              </a:ext>
            </a:extLst>
          </p:cNvPr>
          <p:cNvSpPr txBox="1"/>
          <p:nvPr/>
        </p:nvSpPr>
        <p:spPr>
          <a:xfrm>
            <a:off x="543870" y="1519222"/>
            <a:ext cx="8180084" cy="372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cs-CZ" dirty="0"/>
              <a:t>Schválení výběru dodavatele na VZ:</a:t>
            </a:r>
            <a:endParaRPr lang="cs-CZ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50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2FDE3868-7113-B0DE-F177-BBB68D69FCEA}"/>
              </a:ext>
            </a:extLst>
          </p:cNvPr>
          <p:cNvSpPr/>
          <p:nvPr/>
        </p:nvSpPr>
        <p:spPr>
          <a:xfrm>
            <a:off x="406787" y="302694"/>
            <a:ext cx="83529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2400" b="1" u="sng" cap="small" dirty="0">
                <a:solidFill>
                  <a:srgbClr val="002060"/>
                </a:solidFill>
              </a:rPr>
              <a:t>5. Projekt „Propojování vodárenských soustav“ </a:t>
            </a:r>
            <a:endParaRPr lang="cs-CZ" dirty="0">
              <a:latin typeface="Bahnschrift" panose="020B0502040204020203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5D59730-2B12-70AE-4AB8-69B936C1DB48}"/>
              </a:ext>
            </a:extLst>
          </p:cNvPr>
          <p:cNvSpPr txBox="1"/>
          <p:nvPr/>
        </p:nvSpPr>
        <p:spPr>
          <a:xfrm>
            <a:off x="583951" y="646060"/>
            <a:ext cx="8099923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cs-CZ" sz="1600" b="1" u="sng" cap="small" dirty="0">
                <a:solidFill>
                  <a:srgbClr val="002060"/>
                </a:solidFill>
              </a:rPr>
              <a:t>Vyhodnocení předpokládaných vlivů aktualizace ZÚR Kraje Vysočina na životní prostředí pro účel návrhu koridoru vedení trasy vodovodního přivaděče Pacov – Kamenice nad Lipou – Pelhřimov a Kamenice nad Lipou – Žirovnice</a:t>
            </a:r>
            <a:r>
              <a:rPr lang="cs-CZ" sz="1600" dirty="0"/>
              <a:t>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3C96869-0BBF-4402-6C49-65A404ABDE4C}"/>
              </a:ext>
            </a:extLst>
          </p:cNvPr>
          <p:cNvSpPr txBox="1"/>
          <p:nvPr/>
        </p:nvSpPr>
        <p:spPr>
          <a:xfrm>
            <a:off x="508110" y="1517068"/>
            <a:ext cx="6228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Rozúčtování úhrady nákladů projektu dle počtu obyvatel zapojených obcí: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6A6F524-6AA5-91B0-938A-F57DF3A31AFF}"/>
              </a:ext>
            </a:extLst>
          </p:cNvPr>
          <p:cNvSpPr txBox="1"/>
          <p:nvPr/>
        </p:nvSpPr>
        <p:spPr>
          <a:xfrm>
            <a:off x="5040905" y="4994819"/>
            <a:ext cx="3391794" cy="984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400" dirty="0"/>
              <a:t>Shromáždění starostů Nová Lípa, s. o. bere na vědomí rozúčtování nákladů projektu dle počtu obyvatel zapojených obcí:</a:t>
            </a:r>
          </a:p>
          <a:p>
            <a:r>
              <a:rPr lang="cs-CZ" sz="1600" b="1" dirty="0"/>
              <a:t>Hlasování: Pro…, proti…., zdržel se…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3A93F59-70AA-E935-510D-2BA9EBE4B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50" y="1765249"/>
            <a:ext cx="3988049" cy="468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50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D29C7C57-7546-4A35-A6DB-6B2E36C979B9}"/>
              </a:ext>
            </a:extLst>
          </p:cNvPr>
          <p:cNvSpPr/>
          <p:nvPr/>
        </p:nvSpPr>
        <p:spPr>
          <a:xfrm>
            <a:off x="366708" y="548680"/>
            <a:ext cx="83529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u="sng" cap="small" dirty="0">
                <a:solidFill>
                  <a:srgbClr val="002060"/>
                </a:solidFill>
              </a:rPr>
              <a:t>6. Mimořádné Příspěvky Služby březen 2025 – červen 2025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DD06E92-35B4-87B2-59EE-54C3692F7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68940"/>
            <a:ext cx="8568952" cy="542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82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5FD67044-4142-2EED-26AD-DAB823A14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92696"/>
            <a:ext cx="8496944" cy="518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24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F3FEEE7-E550-1A69-681F-97CFE8817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04664"/>
            <a:ext cx="8496944" cy="4392488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E8622007-B9C6-46A9-810F-767647DC53A7}"/>
              </a:ext>
            </a:extLst>
          </p:cNvPr>
          <p:cNvSpPr txBox="1"/>
          <p:nvPr/>
        </p:nvSpPr>
        <p:spPr>
          <a:xfrm>
            <a:off x="323528" y="5370765"/>
            <a:ext cx="792088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600" b="1" dirty="0"/>
              <a:t>Usnesení    17 /2025</a:t>
            </a:r>
          </a:p>
          <a:p>
            <a:r>
              <a:rPr lang="cs-CZ" sz="1600" dirty="0"/>
              <a:t>Shromáždění starostů Nová Lípa, s. o. schvaluje mimořádné členské příspěvky za období březen 2025 – červen 2025 ve výši   </a:t>
            </a:r>
            <a:r>
              <a:rPr lang="cs-CZ" sz="1600" b="1" dirty="0"/>
              <a:t>350 684,- Kč.</a:t>
            </a:r>
          </a:p>
          <a:p>
            <a:r>
              <a:rPr lang="cs-CZ" sz="1600" b="1" dirty="0"/>
              <a:t>Hlasování: Pro…, proti…., zdržel se…</a:t>
            </a:r>
          </a:p>
        </p:txBody>
      </p:sp>
    </p:spTree>
    <p:extLst>
      <p:ext uri="{BB962C8B-B14F-4D97-AF65-F5344CB8AC3E}">
        <p14:creationId xmlns:p14="http://schemas.microsoft.com/office/powerpoint/2010/main" val="3160219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BEAAA213-7A25-0F3B-9C7E-602FE7E6D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4572272"/>
              </p:ext>
            </p:extLst>
          </p:nvPr>
        </p:nvGraphicFramePr>
        <p:xfrm>
          <a:off x="611560" y="404664"/>
          <a:ext cx="7992888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471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AC14D407-A4B3-9018-A4EC-01CD3255DBAB}"/>
              </a:ext>
            </a:extLst>
          </p:cNvPr>
          <p:cNvSpPr txBox="1"/>
          <p:nvPr/>
        </p:nvSpPr>
        <p:spPr>
          <a:xfrm>
            <a:off x="633844" y="548680"/>
            <a:ext cx="8042611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cs-CZ" sz="2400" b="1" u="sng" cap="small" dirty="0">
                <a:solidFill>
                  <a:srgbClr val="002060"/>
                </a:solidFill>
              </a:rPr>
              <a:t>7. Informace o činnosti 3/2025 – 6/2025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765A29C-726C-5DE0-55F8-6A1795A3AA75}"/>
              </a:ext>
            </a:extLst>
          </p:cNvPr>
          <p:cNvSpPr txBox="1"/>
          <p:nvPr/>
        </p:nvSpPr>
        <p:spPr>
          <a:xfrm>
            <a:off x="935596" y="1196752"/>
            <a:ext cx="72728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/>
              <a:t>Administrace projektů: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MMR – Včelnička, Bořetín (místní komunikace)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IROP – Černovice SB, Veselá </a:t>
            </a:r>
            <a:r>
              <a:rPr lang="cs-CZ" dirty="0" err="1"/>
              <a:t>HZ+sociální</a:t>
            </a:r>
            <a:r>
              <a:rPr lang="cs-CZ" dirty="0"/>
              <a:t> byty, Počátky SB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SFŽP - Zateplení KD Veselá,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MV + Kraj Vysočina - HZ Veselá,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SFŽP – </a:t>
            </a:r>
            <a:r>
              <a:rPr lang="cs-CZ" dirty="0" err="1"/>
              <a:t>Ekomobilita</a:t>
            </a:r>
            <a:r>
              <a:rPr lang="cs-CZ" dirty="0"/>
              <a:t> Černovice, Žirovnice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OPŽP – Vrt Střítež, ČOV Bořetín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OPŽP - Gastro Žirovnice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IROP/MAS - Modernizace učeben a družiny ZŠ Černovice – 3 veřejné zakázky, stavební úpravy, dodávka nábytku – I.+II. Etapa,  IT vybavení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MK, IROP - Kulturní dům v Mnichu – oprava střech KD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IROP/ MAS - Vybudování družiny ZŠ Častrov – stavba, nábytek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IROP/ MAS – Zřízení chodníku – Bohdalín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IROP/MAS – Modernizace chodníků – Včelnička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IROP/MAS – Vybudování zázemí </a:t>
            </a:r>
            <a:r>
              <a:rPr lang="cs-CZ" dirty="0" err="1"/>
              <a:t>peč.služby</a:t>
            </a:r>
            <a:r>
              <a:rPr lang="cs-CZ" dirty="0"/>
              <a:t>  - DPS Počátky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Administrace projektů v udržitelnosti </a:t>
            </a:r>
          </a:p>
          <a:p>
            <a:r>
              <a:rPr lang="cs-CZ" dirty="0"/>
              <a:t>      ISKP 2014+, ISKP 21+ zejm. školy, KC, SB; </a:t>
            </a:r>
          </a:p>
          <a:p>
            <a:r>
              <a:rPr lang="cs-CZ" dirty="0"/>
              <a:t>      MMR - </a:t>
            </a:r>
            <a:r>
              <a:rPr lang="cs-CZ" dirty="0" err="1"/>
              <a:t>Tech.infrastr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8182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BE00C-885C-340F-3920-84C55CA9C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294DB25D-BFB6-7899-B011-17FB4D6991D9}"/>
              </a:ext>
            </a:extLst>
          </p:cNvPr>
          <p:cNvSpPr txBox="1"/>
          <p:nvPr/>
        </p:nvSpPr>
        <p:spPr>
          <a:xfrm>
            <a:off x="-252536" y="620688"/>
            <a:ext cx="8042611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cs-CZ" sz="2400" b="1" u="sng" cap="small" dirty="0">
                <a:solidFill>
                  <a:srgbClr val="002060"/>
                </a:solidFill>
              </a:rPr>
              <a:t>7. Informace o činnosti 3/2025 – 6/2025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1C521D2-F0DE-76CF-20DC-85174A0BAE1E}"/>
              </a:ext>
            </a:extLst>
          </p:cNvPr>
          <p:cNvSpPr txBox="1"/>
          <p:nvPr/>
        </p:nvSpPr>
        <p:spPr>
          <a:xfrm>
            <a:off x="683568" y="2132856"/>
            <a:ext cx="63322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/>
              <a:t>Administrace veřejných zakázek:</a:t>
            </a:r>
          </a:p>
          <a:p>
            <a:endParaRPr lang="cs-CZ" u="sng" dirty="0"/>
          </a:p>
          <a:p>
            <a:r>
              <a:rPr lang="cs-CZ" u="sng" dirty="0"/>
              <a:t>VZMR: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Modernizace učeben a družiny ZŠ Černovice – IT vybavení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Kulturní dům v Mnichu – oprava střech KD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Božejov – Stavební úpravy části budovy č.p.11 Božejov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Vybudování družiny ZŠ Častrov – stavba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Vybudování družiny ZŠ Častrov - nábytek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dirty="0"/>
          </a:p>
          <a:p>
            <a:r>
              <a:rPr lang="cs-CZ" u="sng" dirty="0"/>
              <a:t>Podlimitní VZ: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Přestavba bývalé školy na sociální byty (Bohdalín)</a:t>
            </a:r>
          </a:p>
        </p:txBody>
      </p:sp>
    </p:spTree>
    <p:extLst>
      <p:ext uri="{BB962C8B-B14F-4D97-AF65-F5344CB8AC3E}">
        <p14:creationId xmlns:p14="http://schemas.microsoft.com/office/powerpoint/2010/main" val="1813630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0BC2EE6D-2F27-621A-B626-D5B44CF4AE7C}"/>
              </a:ext>
            </a:extLst>
          </p:cNvPr>
          <p:cNvSpPr txBox="1">
            <a:spLocks/>
          </p:cNvSpPr>
          <p:nvPr/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Čerpání alokace</a:t>
            </a:r>
          </a:p>
          <a:p>
            <a:pPr algn="ctr"/>
            <a: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MAS Via </a:t>
            </a:r>
            <a:r>
              <a:rPr lang="cs-CZ" sz="2400" b="1" u="sng" cap="small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rustica</a:t>
            </a:r>
            <a: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– CLLD / IROP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3C826DDD-A598-8AC6-49EB-D5B78FDA1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596230"/>
            <a:ext cx="8309063" cy="464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99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33580B-25A6-CFC3-2E71-E8B714706BA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57300" y="365125"/>
            <a:ext cx="7059116" cy="627063"/>
          </a:xfrm>
        </p:spPr>
        <p:txBody>
          <a:bodyPr>
            <a:normAutofit/>
          </a:bodyPr>
          <a:lstStyle/>
          <a:p>
            <a:pPr lvl="0" algn="ctr">
              <a:lnSpc>
                <a:spcPct val="107000"/>
              </a:lnSpc>
            </a:pPr>
            <a: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informace o nových dotačních možnostech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3F7DAB-9DDC-2447-528D-671A299B059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28700" y="1038225"/>
            <a:ext cx="8115300" cy="5624513"/>
          </a:xfrm>
        </p:spPr>
        <p:txBody>
          <a:bodyPr/>
          <a:lstStyle/>
          <a:p>
            <a:r>
              <a:rPr lang="cs-CZ" dirty="0"/>
              <a:t>MMR – místní komunikace, technická infrastruktura (cca 12/2025)</a:t>
            </a:r>
          </a:p>
          <a:p>
            <a:r>
              <a:rPr lang="cs-CZ" dirty="0"/>
              <a:t>SFPI - Dostupné bydlení (dříve Nájemní bydlení) - průběžná výzva, dotačně úvěrový program (dotace 25% + max.15% </a:t>
            </a:r>
            <a:r>
              <a:rPr lang="cs-CZ" dirty="0" err="1"/>
              <a:t>prefer</a:t>
            </a:r>
            <a:r>
              <a:rPr lang="cs-CZ" dirty="0"/>
              <a:t>., </a:t>
            </a:r>
            <a:r>
              <a:rPr lang="cs-CZ" dirty="0" err="1"/>
              <a:t>dot.úvěr</a:t>
            </a:r>
            <a:r>
              <a:rPr lang="cs-CZ" dirty="0"/>
              <a:t>)</a:t>
            </a:r>
          </a:p>
          <a:p>
            <a:r>
              <a:rPr lang="cs-CZ" dirty="0"/>
              <a:t>SFDI – chodníky (intenzita provozu!) </a:t>
            </a:r>
          </a:p>
          <a:p>
            <a:r>
              <a:rPr lang="cs-CZ" dirty="0"/>
              <a:t>MAS – neproduktivní </a:t>
            </a:r>
            <a:r>
              <a:rPr lang="cs-CZ" dirty="0" err="1"/>
              <a:t>infrastr</a:t>
            </a:r>
            <a:r>
              <a:rPr lang="cs-CZ" dirty="0"/>
              <a:t>. v krajině – lesní a polní cesty (říjen 2025)</a:t>
            </a:r>
          </a:p>
          <a:p>
            <a:r>
              <a:rPr lang="cs-CZ" dirty="0"/>
              <a:t>MAS - IROP/CLLD – HZ, památky, soc.sl., školy??? – jaro 2026 </a:t>
            </a:r>
          </a:p>
          <a:p>
            <a:r>
              <a:rPr lang="cs-CZ" dirty="0"/>
              <a:t>NSA – podpora regionálního sportu (cca 12/2025)</a:t>
            </a:r>
          </a:p>
          <a:p>
            <a:r>
              <a:rPr lang="cs-CZ" dirty="0"/>
              <a:t>Nadace ČEZ – </a:t>
            </a:r>
            <a:r>
              <a:rPr lang="cs-CZ" dirty="0" err="1"/>
              <a:t>oranž.hřiště</a:t>
            </a:r>
            <a:r>
              <a:rPr lang="cs-CZ" dirty="0"/>
              <a:t>/podpora regionů – průběžná výzva</a:t>
            </a:r>
          </a:p>
          <a:p>
            <a:r>
              <a:rPr lang="cs-CZ" dirty="0"/>
              <a:t>MV (GŘ HZS) – HZ, DA, PH (konec června 2025)</a:t>
            </a:r>
          </a:p>
          <a:p>
            <a:r>
              <a:rPr lang="cs-CZ" dirty="0"/>
              <a:t>AOPK 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B8F8304-B234-7409-ADAF-595EDFC14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4437505"/>
            <a:ext cx="6972904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31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C756ED-1ED6-09C4-AC62-BDC5F4852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Výzva MAS Via </a:t>
            </a:r>
            <a:r>
              <a:rPr lang="cs-CZ" sz="2400" b="1" u="sng" cap="small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rustica</a:t>
            </a:r>
            <a: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- SZP</a:t>
            </a:r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A5409020-EF92-5B63-D699-76072C09A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623" y="1691322"/>
            <a:ext cx="8398753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30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Obrázek 1">
            <a:extLst>
              <a:ext uri="{FF2B5EF4-FFF2-40B4-BE49-F238E27FC236}">
                <a16:creationId xmlns:a16="http://schemas.microsoft.com/office/drawing/2014/main" id="{BFDE776E-C30B-AFC7-62B6-7675A8D41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464" y="1916832"/>
            <a:ext cx="6564887" cy="475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9EDA324A-E17E-0BFC-32BF-1465186EA7F6}"/>
              </a:ext>
            </a:extLst>
          </p:cNvPr>
          <p:cNvSpPr txBox="1"/>
          <p:nvPr/>
        </p:nvSpPr>
        <p:spPr>
          <a:xfrm>
            <a:off x="550694" y="332656"/>
            <a:ext cx="80426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cs-CZ" sz="2400" b="1" u="sng" cap="small" dirty="0">
                <a:solidFill>
                  <a:srgbClr val="002060"/>
                </a:solidFill>
              </a:rPr>
              <a:t>8. </a:t>
            </a:r>
            <a:r>
              <a:rPr lang="cs-CZ" sz="2000" b="1" u="sng" cap="small" dirty="0">
                <a:solidFill>
                  <a:srgbClr val="002060"/>
                </a:solidFill>
              </a:rPr>
              <a:t>Informace o návrhu projektu spolupráce s MAS Via </a:t>
            </a:r>
            <a:r>
              <a:rPr lang="cs-CZ" sz="2000" b="1" u="sng" cap="small" dirty="0" err="1">
                <a:solidFill>
                  <a:srgbClr val="002060"/>
                </a:solidFill>
              </a:rPr>
              <a:t>rustica</a:t>
            </a:r>
            <a:r>
              <a:rPr lang="cs-CZ" sz="2000" b="1" u="sng" cap="small" dirty="0">
                <a:solidFill>
                  <a:srgbClr val="002060"/>
                </a:solidFill>
              </a:rPr>
              <a:t>, </a:t>
            </a:r>
            <a:r>
              <a:rPr lang="cs-CZ" sz="2000" b="1" u="sng" cap="small" dirty="0" err="1">
                <a:solidFill>
                  <a:srgbClr val="002060"/>
                </a:solidFill>
              </a:rPr>
              <a:t>z.s</a:t>
            </a:r>
            <a:r>
              <a:rPr lang="cs-CZ" sz="2000" b="1" u="sng" cap="small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7CC01C8-CCCC-30FC-EE99-5F6CD9D4D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794321"/>
            <a:ext cx="7848872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TURISTICKÉ PROPOJENÍ OBCÍ NOVÁ LÍPA s. o.“</a:t>
            </a:r>
            <a:endParaRPr kumimoji="0" lang="cs-CZ" altLang="cs-CZ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CÍL: </a:t>
            </a:r>
            <a:endParaRPr kumimoji="0" lang="cs-CZ" altLang="cs-CZ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Vytvoření několika turistických okruhů s možností vzájemného propojení pro pěší a cykloturistiku s osazením informačních tabulí a zastávek pro odpočinek.</a:t>
            </a:r>
            <a:endParaRPr kumimoji="0" lang="cs-CZ" altLang="cs-CZ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819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6CFB2AE-13FE-8782-7E62-BE1E630B3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Zásady KV – </a:t>
            </a:r>
            <a:r>
              <a:rPr lang="cs-CZ" dirty="0" err="1"/>
              <a:t>infrastr</a:t>
            </a:r>
            <a:r>
              <a:rPr lang="cs-CZ" dirty="0"/>
              <a:t>. CR (doplňkový k MMR)</a:t>
            </a:r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E3BEDE19-BC99-17DE-0F1A-005EB4B989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9952" y="1282630"/>
            <a:ext cx="4518005" cy="5176344"/>
          </a:xfr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8781CA4F-1473-BA5A-B42F-57DB3C6641BF}"/>
              </a:ext>
            </a:extLst>
          </p:cNvPr>
          <p:cNvSpPr txBox="1"/>
          <p:nvPr/>
        </p:nvSpPr>
        <p:spPr>
          <a:xfrm>
            <a:off x="755576" y="1340768"/>
            <a:ext cx="32469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dirty="0"/>
              <a:t>Vyhlášení červen/2025</a:t>
            </a:r>
          </a:p>
          <a:p>
            <a:pPr marL="285750" indent="-285750">
              <a:buFontTx/>
              <a:buChar char="-"/>
            </a:pPr>
            <a:r>
              <a:rPr lang="cs-CZ" dirty="0"/>
              <a:t>Podávání 4.8.-31.8.2025</a:t>
            </a:r>
          </a:p>
          <a:p>
            <a:pPr marL="285750" indent="-285750">
              <a:buFontTx/>
              <a:buChar char="-"/>
            </a:pPr>
            <a:r>
              <a:rPr lang="cs-CZ" dirty="0"/>
              <a:t>Min. dotace – 1 mil. Kč (55%)</a:t>
            </a:r>
          </a:p>
          <a:p>
            <a:pPr marL="285750" indent="-285750">
              <a:buFontTx/>
              <a:buChar char="-"/>
            </a:pPr>
            <a:r>
              <a:rPr lang="cs-CZ" dirty="0" err="1"/>
              <a:t>Max.dotace</a:t>
            </a:r>
            <a:r>
              <a:rPr lang="cs-CZ" dirty="0"/>
              <a:t> – 7 mil. Kč</a:t>
            </a:r>
          </a:p>
          <a:p>
            <a:pPr marL="285750" indent="-285750">
              <a:buFontTx/>
              <a:buChar char="-"/>
            </a:pPr>
            <a:r>
              <a:rPr lang="cs-CZ" dirty="0"/>
              <a:t>Spoluúčast 45%</a:t>
            </a:r>
          </a:p>
          <a:p>
            <a:pPr marL="285750" indent="-285750">
              <a:buFontTx/>
              <a:buChar char="-"/>
            </a:pPr>
            <a:r>
              <a:rPr lang="cs-CZ" dirty="0"/>
              <a:t>Realizace na území kraje – destinace Vysočina</a:t>
            </a:r>
          </a:p>
        </p:txBody>
      </p:sp>
    </p:spTree>
    <p:extLst>
      <p:ext uri="{BB962C8B-B14F-4D97-AF65-F5344CB8AC3E}">
        <p14:creationId xmlns:p14="http://schemas.microsoft.com/office/powerpoint/2010/main" val="4132918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BE1B2BB-C8F1-C02B-71A0-D982141839B8}"/>
              </a:ext>
            </a:extLst>
          </p:cNvPr>
          <p:cNvSpPr txBox="1"/>
          <p:nvPr/>
        </p:nvSpPr>
        <p:spPr>
          <a:xfrm>
            <a:off x="683568" y="692696"/>
            <a:ext cx="7848872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cs-CZ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Celkové náklady se budou odvíjet od výše prostředků Via </a:t>
            </a:r>
            <a:r>
              <a:rPr lang="cs-CZ" sz="1800" b="1" u="sn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rustica</a:t>
            </a:r>
            <a:r>
              <a:rPr lang="cs-CZ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800" b="1" u="sn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z.s</a:t>
            </a:r>
            <a:r>
              <a:rPr lang="cs-CZ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., v rámci projektu spolupráce v maximální výši, tj. cca 1,5 mil. Kč. Spoluúčast (cca 5%) by hradilo společenství obcí Nová Lípa, s. o.</a:t>
            </a:r>
            <a:endParaRPr lang="cs-CZ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AEB7C02-D3AF-49B1-65D0-733E5C384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511" y="5136049"/>
            <a:ext cx="2664296" cy="150659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4CFAEF6-4491-A2C1-3DD5-2F5D7BD7ED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750" t="20062" r="11250" b="18399"/>
          <a:stretch/>
        </p:blipFill>
        <p:spPr>
          <a:xfrm>
            <a:off x="5292080" y="1844824"/>
            <a:ext cx="3168352" cy="266429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89C9E438-3653-A0A1-5967-B42E4BF76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4172064"/>
            <a:ext cx="4902113" cy="246672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89A3A9E-F254-0E0B-AA66-BB88D9A73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111" y="1794831"/>
            <a:ext cx="2448272" cy="229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18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63BBCE-A388-0993-8438-0FD72AE47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614968"/>
          </a:xfrm>
        </p:spPr>
        <p:txBody>
          <a:bodyPr>
            <a:normAutofit/>
          </a:bodyPr>
          <a:lstStyle/>
          <a:p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Nápady na trasy v území - Milan</a:t>
            </a:r>
          </a:p>
        </p:txBody>
      </p:sp>
      <p:pic>
        <p:nvPicPr>
          <p:cNvPr id="5" name="Zástupný obsah 4" descr="Obsah obrázku mapa, text, snímek obrazovky, software&#10;&#10;Obsah vygenerovaný umělou inteligencí může být nesprávný.">
            <a:extLst>
              <a:ext uri="{FF2B5EF4-FFF2-40B4-BE49-F238E27FC236}">
                <a16:creationId xmlns:a16="http://schemas.microsoft.com/office/drawing/2014/main" id="{DF1E9583-DB46-974E-A5D6-3C65CBDEE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5" y="1124744"/>
            <a:ext cx="8090406" cy="4927402"/>
          </a:xfrm>
        </p:spPr>
      </p:pic>
    </p:spTree>
    <p:extLst>
      <p:ext uri="{BB962C8B-B14F-4D97-AF65-F5344CB8AC3E}">
        <p14:creationId xmlns:p14="http://schemas.microsoft.com/office/powerpoint/2010/main" val="1213696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AE27625F-130C-B3DE-1C98-8D6F0570B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3" y="365760"/>
            <a:ext cx="7620952" cy="686976"/>
          </a:xfrm>
        </p:spPr>
        <p:txBody>
          <a:bodyPr/>
          <a:lstStyle/>
          <a:p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Příklad trasy – </a:t>
            </a:r>
            <a:r>
              <a:rPr lang="cs-CZ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reduk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cs-CZ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M.Červenka</a:t>
            </a:r>
            <a:endParaRPr lang="cs-CZ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C73535D1-7EA6-8F5F-9499-3520D44CC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3" y="1395469"/>
            <a:ext cx="6408712" cy="4947411"/>
          </a:xfrm>
        </p:spPr>
      </p:pic>
    </p:spTree>
    <p:extLst>
      <p:ext uri="{BB962C8B-B14F-4D97-AF65-F5344CB8AC3E}">
        <p14:creationId xmlns:p14="http://schemas.microsoft.com/office/powerpoint/2010/main" val="3015939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29544D4-0B17-2E1D-5FFF-2B4B35146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PR Nová Lípa, s. o.</a:t>
            </a:r>
            <a:b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b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- web aktualizovaný, realizované projekty </a:t>
            </a:r>
            <a:r>
              <a:rPr lang="cs-CZ" sz="2400" b="1" u="sng" cap="small" dirty="0">
                <a:solidFill>
                  <a:srgbClr val="002060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lang="cs-CZ" sz="2400" b="1" u="sng" cap="small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C1747029-6D49-B892-DF64-6646AAF04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132856"/>
            <a:ext cx="7886700" cy="4044461"/>
          </a:xfrm>
        </p:spPr>
      </p:pic>
    </p:spTree>
    <p:extLst>
      <p:ext uri="{BB962C8B-B14F-4D97-AF65-F5344CB8AC3E}">
        <p14:creationId xmlns:p14="http://schemas.microsoft.com/office/powerpoint/2010/main" val="2156160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9B9CA06-A44E-18A5-4B3D-53E5B64D4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36" y="220702"/>
            <a:ext cx="8161727" cy="64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0474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6B394F-1F4E-6DFB-63C8-B88C460EE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845" y="1484784"/>
            <a:ext cx="7886700" cy="5040559"/>
          </a:xfrm>
        </p:spPr>
        <p:txBody>
          <a:bodyPr/>
          <a:lstStyle/>
          <a:p>
            <a:pPr marL="0" indent="0" algn="ctr">
              <a:buNone/>
            </a:pPr>
            <a:r>
              <a:rPr lang="cs-CZ" sz="3200" b="1" u="sng" cap="small" dirty="0">
                <a:solidFill>
                  <a:srgbClr val="002060"/>
                </a:solidFill>
                <a:ea typeface="+mj-ea"/>
              </a:rPr>
              <a:t>Děkujeme za pozornost</a:t>
            </a:r>
          </a:p>
          <a:p>
            <a:pPr marL="0" indent="0" algn="ctr">
              <a:buNone/>
            </a:pPr>
            <a:endParaRPr lang="cs-CZ" sz="3200" b="1" u="sng" cap="small" dirty="0">
              <a:solidFill>
                <a:srgbClr val="002060"/>
              </a:solidFill>
              <a:ea typeface="+mj-ea"/>
            </a:endParaRPr>
          </a:p>
          <a:p>
            <a:pPr marL="0" indent="0" algn="ctr">
              <a:buNone/>
            </a:pPr>
            <a:endParaRPr lang="cs-CZ" sz="3200" b="1" u="sng" cap="small" dirty="0">
              <a:solidFill>
                <a:srgbClr val="002060"/>
              </a:solidFill>
              <a:ea typeface="+mj-ea"/>
            </a:endParaRPr>
          </a:p>
          <a:p>
            <a:pPr marL="0" indent="0" algn="ctr">
              <a:buNone/>
            </a:pPr>
            <a:endParaRPr lang="cs-CZ" sz="3200" b="1" u="sng" cap="small" dirty="0">
              <a:solidFill>
                <a:srgbClr val="002060"/>
              </a:solidFill>
              <a:ea typeface="+mj-ea"/>
            </a:endParaRPr>
          </a:p>
          <a:p>
            <a:pPr marL="0" indent="0" algn="ctr">
              <a:buNone/>
            </a:pPr>
            <a:r>
              <a:rPr lang="cs-CZ" sz="3200" b="1" cap="small" dirty="0">
                <a:solidFill>
                  <a:srgbClr val="002060"/>
                </a:solidFill>
                <a:ea typeface="+mj-ea"/>
              </a:rPr>
              <a:t>Alžběta, Míša, Milan </a:t>
            </a:r>
          </a:p>
          <a:p>
            <a:pPr marL="0" indent="0" algn="ctr">
              <a:buNone/>
            </a:pPr>
            <a:r>
              <a:rPr lang="cs-CZ" sz="3200" b="1" cap="small" dirty="0">
                <a:solidFill>
                  <a:srgbClr val="002060"/>
                </a:solidFill>
                <a:ea typeface="+mj-ea"/>
              </a:rPr>
              <a:t>za tým Nová Lípa, s. o.</a:t>
            </a:r>
          </a:p>
          <a:p>
            <a:pPr marL="0" indent="0" algn="ctr">
              <a:buNone/>
            </a:pPr>
            <a:endParaRPr lang="cs-CZ" sz="3200" b="1" u="sng" cap="small" dirty="0">
              <a:solidFill>
                <a:srgbClr val="002060"/>
              </a:solidFill>
              <a:ea typeface="+mj-ea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4F5FB9FD-F3B4-3704-57C1-733BBE171B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62" y="2275513"/>
            <a:ext cx="1209675" cy="11658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7873283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48885</TotalTime>
  <Words>1317</Words>
  <Application>Microsoft Office PowerPoint</Application>
  <PresentationFormat>Předvádění na obrazovce (4:3)</PresentationFormat>
  <Paragraphs>132</Paragraphs>
  <Slides>27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5" baseType="lpstr">
      <vt:lpstr>Arial</vt:lpstr>
      <vt:lpstr>Bahnschrift</vt:lpstr>
      <vt:lpstr>Calibri</vt:lpstr>
      <vt:lpstr>Calibri Light</vt:lpstr>
      <vt:lpstr>Times New Roman</vt:lpstr>
      <vt:lpstr>Wingdings</vt:lpstr>
      <vt:lpstr>Wingdings 2</vt:lpstr>
      <vt:lpstr>HDOfficeLightV0</vt:lpstr>
      <vt:lpstr>2. Shromáždění starostů/2025  . 19.6.2025, Žirovnice</vt:lpstr>
      <vt:lpstr>Program setkání:</vt:lpstr>
      <vt:lpstr>Program setkání: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informace o nových dotačních možnostech</vt:lpstr>
      <vt:lpstr>Výzva MAS Via rustica - SZP</vt:lpstr>
      <vt:lpstr>Prezentace aplikace PowerPoint</vt:lpstr>
      <vt:lpstr>Zásady KV – infrastr. CR (doplňkový k MMR)</vt:lpstr>
      <vt:lpstr>Prezentace aplikace PowerPoint</vt:lpstr>
      <vt:lpstr>Nápady na trasy v území - Milan</vt:lpstr>
      <vt:lpstr>Příklad trasy – reduk. M.Červenka</vt:lpstr>
      <vt:lpstr>PR Nová Lípa, s. o.  - web aktualizovaný, realizované projekty </vt:lpstr>
      <vt:lpstr>Prezentace aplikace PowerPoint</vt:lpstr>
      <vt:lpstr>Prezentace aplikace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Finanční model Nová Lípa</dc:title>
  <dc:creator>Admin</dc:creator>
  <cp:lastModifiedBy>Michaela Šustrová</cp:lastModifiedBy>
  <cp:revision>844</cp:revision>
  <cp:lastPrinted>2023-04-13T13:16:23Z</cp:lastPrinted>
  <dcterms:created xsi:type="dcterms:W3CDTF">2015-06-18T08:39:07Z</dcterms:created>
  <dcterms:modified xsi:type="dcterms:W3CDTF">2025-06-23T07:53:55Z</dcterms:modified>
</cp:coreProperties>
</file>